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5" r:id="rId2"/>
    <p:sldId id="355" r:id="rId3"/>
    <p:sldId id="360" r:id="rId4"/>
    <p:sldId id="341" r:id="rId5"/>
    <p:sldId id="351" r:id="rId6"/>
    <p:sldId id="398" r:id="rId7"/>
    <p:sldId id="399" r:id="rId8"/>
    <p:sldId id="392" r:id="rId9"/>
    <p:sldId id="378" r:id="rId10"/>
    <p:sldId id="368" r:id="rId11"/>
    <p:sldId id="347" r:id="rId12"/>
    <p:sldId id="337" r:id="rId13"/>
    <p:sldId id="339" r:id="rId14"/>
    <p:sldId id="389" r:id="rId15"/>
    <p:sldId id="397" r:id="rId16"/>
    <p:sldId id="400" r:id="rId17"/>
    <p:sldId id="381" r:id="rId18"/>
    <p:sldId id="332" r:id="rId19"/>
    <p:sldId id="396" r:id="rId20"/>
    <p:sldId id="348" r:id="rId2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8" autoAdjust="0"/>
  </p:normalViewPr>
  <p:slideViewPr>
    <p:cSldViewPr>
      <p:cViewPr>
        <p:scale>
          <a:sx n="30" d="100"/>
          <a:sy n="30" d="100"/>
        </p:scale>
        <p:origin x="-2818" y="-10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0ED55E5-8CEB-49B4-B51D-D1BAB3F6A8FF}" type="datetimeFigureOut">
              <a:rPr lang="en-US" smtClean="0"/>
              <a:pPr/>
              <a:t>1/8/2014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5024" cy="4958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7DBAA6-D225-42A5-A05F-DDE360AE7C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8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2D8262AE-A6ED-45CD-8771-BE01D45F90F7}" type="datetimeFigureOut">
              <a:rPr lang="en-US" smtClean="0"/>
              <a:pPr/>
              <a:t>1/8/2014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14BAB5B1-B70F-4FEA-BCEF-6A36D85F2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8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522B-FF4D-46DB-83F4-9CA04FDEB9DF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A091-85C3-423E-B303-00937B7C96E6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253C-D6B3-4C6F-AA72-55B04E38BF87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2CA6-31E2-44D5-BB3B-ACFE05ED4820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1948-F441-4977-B5B5-564736FDC16D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C9FE-F4AE-42BF-B163-0DDE487EC93E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FDC9-1AAE-40EA-91F8-376C729FBDD0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37C-ADBD-4E48-8BF8-E98A2C9B4682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7B51-1F69-4C8E-B40D-9BF474E5E72B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854-224E-4A4D-988C-ABECB02449A7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A33-B4AC-4C27-A9EF-78B04047B30F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2A9A-D9FD-4135-B31C-5E56E0C656AB}" type="datetime1">
              <a:rPr lang="en-US" smtClean="0"/>
              <a:pPr/>
              <a:t>1/8/2014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B329-3CC8-43D1-9EF9-E78D95B12E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OpvkN85xXV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a530@york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faq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62" y="1673223"/>
            <a:ext cx="7772400" cy="147002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abic Transparent" pitchFamily="2" charset="-78"/>
              </a:rPr>
              <a:t>Inside the murder box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abic Transparent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GB" sz="24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Rowland Atkinson and Tom Rodgers</a:t>
            </a:r>
          </a:p>
          <a:p>
            <a:pPr algn="r"/>
            <a:r>
              <a:rPr lang="en-GB" sz="24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Department of Sociology </a:t>
            </a:r>
          </a:p>
          <a:p>
            <a:pPr algn="r"/>
            <a:r>
              <a:rPr lang="en-GB" sz="24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University of York</a:t>
            </a:r>
            <a:endParaRPr lang="en-GB" sz="2400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2928934"/>
            <a:ext cx="7772400" cy="21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Manhunting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pic>
        <p:nvPicPr>
          <p:cNvPr id="2052" name="Picture 4" descr="http://montageman.files.wordpress.com/2007/02/manhunt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6396014" cy="479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pwned.com/gamecovers/playstation2/d7dfd5ae0e0156dc4313aa88b40c6ba5-Manhu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14488"/>
            <a:ext cx="33432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642944"/>
            <a:ext cx="5043494" cy="68580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Plotline: Making of snuff movies, surviving attacks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Othering</a:t>
            </a:r>
            <a:r>
              <a:rPr lang="en-GB" sz="28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 to legitimate the use of extreme violence: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"These streets are being patrolled by gangs. They're scum -- just like you, and they're here to hunt you down and cut you up.”</a:t>
            </a:r>
            <a:endParaRPr lang="en-GB" sz="2800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428604"/>
            <a:ext cx="401835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2844" y="4232299"/>
            <a:ext cx="8543956" cy="233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Arabic Transparent" pitchFamily="2" charset="-78"/>
              </a:rPr>
              <a:t>‘BBFC judgment: Contains strong bloody horror, gore, violence and sustained terrorisation …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Arabic Transparent" pitchFamily="2" charset="-78"/>
              </a:rPr>
              <a:t>Manhunt 2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Arabic Transparent" pitchFamily="2" charset="-78"/>
              </a:rPr>
              <a:t>is distinguishable from other video games by its unremitting bleakness and callousness of tone…which constantly encourages visceral killing… There is sustained and cumulative casual sadism’</a:t>
            </a: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Arabic Transparent" pitchFamily="2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gcdn.com/www.joystiq.com/media/2006/04/adcritic_hitman_pcgamer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2407"/>
            <a:ext cx="9144000" cy="590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uides.gamepressure.com/hitmanbloodmoney/gfx/gallery/large/Screenshots/1.jpg"/>
          <p:cNvPicPr>
            <a:picLocks noChangeAspect="1" noChangeArrowheads="1"/>
          </p:cNvPicPr>
          <p:nvPr/>
        </p:nvPicPr>
        <p:blipFill>
          <a:blip r:embed="rId2" cstate="email"/>
          <a:srcRect b="7500"/>
          <a:stretch>
            <a:fillRect/>
          </a:stretch>
        </p:blipFill>
        <p:spPr bwMode="auto">
          <a:xfrm>
            <a:off x="323528" y="3666952"/>
            <a:ext cx="4680520" cy="319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static.computergames.ro/cg/assassin/images2/hitman4bloodmoney/hitman4bloodmoney1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494" y="142853"/>
            <a:ext cx="5027412" cy="314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xboxmedia.ign.com/xbox/image/article/693/693561/hitman-blood-money-20060303055338009_640w.jpg"/>
          <p:cNvPicPr>
            <a:picLocks noChangeAspect="1" noChangeArrowheads="1"/>
          </p:cNvPicPr>
          <p:nvPr/>
        </p:nvPicPr>
        <p:blipFill>
          <a:blip r:embed="rId4" cstate="email"/>
          <a:srcRect b="10764"/>
          <a:stretch>
            <a:fillRect/>
          </a:stretch>
        </p:blipFill>
        <p:spPr bwMode="auto">
          <a:xfrm>
            <a:off x="4198705" y="2060848"/>
            <a:ext cx="48279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A morbid space - sandboxes of exception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614"/>
            <a:ext cx="8401080" cy="3400435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Fantasy spaces in which social physics and morality are rendered secondary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Stealth –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guerilla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and assassination tactics become key cultural reference points</a:t>
            </a:r>
          </a:p>
          <a:p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pic>
        <p:nvPicPr>
          <p:cNvPr id="4" name="Picture 2" descr="http://www.sonydefenseforce.com/wp-content/uploads/2007/08/148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3086" y="3933056"/>
            <a:ext cx="3415127" cy="262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metal-gear-so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5" y="3963245"/>
            <a:ext cx="44291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FFFF"/>
                </a:solidFill>
                <a:latin typeface="+mn-lt"/>
              </a:rPr>
              <a:t>Inside the murder box</a:t>
            </a:r>
            <a:endParaRPr lang="en-GB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28800"/>
            <a:ext cx="5472608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</a:rPr>
              <a:t>Grand Theft Auto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</a:rPr>
              <a:t>Life is cheap – in narrative terms, and within game structure (The bum tunnel)</a:t>
            </a:r>
          </a:p>
          <a:p>
            <a:r>
              <a:rPr lang="en-GB" i="1" dirty="0" smtClean="0">
                <a:solidFill>
                  <a:srgbClr val="FFFFFF"/>
                </a:solidFill>
                <a:latin typeface="+mn-lt"/>
              </a:rPr>
              <a:t>Los Santos </a:t>
            </a:r>
            <a:r>
              <a:rPr lang="en-GB" dirty="0" smtClean="0">
                <a:solidFill>
                  <a:srgbClr val="FFFFFF"/>
                </a:solidFill>
                <a:latin typeface="+mn-lt"/>
              </a:rPr>
              <a:t>as simulated camp - Brutality is demanded, or explored through ‘play’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</a:rPr>
              <a:t>Blurring of in-game and out-game lives – </a:t>
            </a:r>
            <a:r>
              <a:rPr lang="en-GB" dirty="0" err="1" smtClean="0">
                <a:solidFill>
                  <a:srgbClr val="FFFFFF"/>
                </a:solidFill>
                <a:latin typeface="+mn-lt"/>
              </a:rPr>
              <a:t>ludodrome</a:t>
            </a: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 lvl="1"/>
            <a:r>
              <a:rPr lang="en-GB" dirty="0" err="1" smtClean="0">
                <a:solidFill>
                  <a:srgbClr val="FFFFFF"/>
                </a:solidFill>
                <a:latin typeface="+mn-lt"/>
              </a:rPr>
              <a:t>Saviano</a:t>
            </a:r>
            <a:r>
              <a:rPr lang="en-GB" dirty="0" smtClean="0">
                <a:solidFill>
                  <a:srgbClr val="FFFFFF"/>
                </a:solidFill>
                <a:latin typeface="+mn-lt"/>
              </a:rPr>
              <a:t> on popular culture’s impact on Mafiosi – impacts are not restricted to </a:t>
            </a:r>
            <a:r>
              <a:rPr lang="en-GB" dirty="0" err="1" smtClean="0">
                <a:solidFill>
                  <a:srgbClr val="FFFFFF"/>
                </a:solidFill>
                <a:latin typeface="+mn-lt"/>
              </a:rPr>
              <a:t>gamespace</a:t>
            </a: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endParaRPr lang="en-GB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 descr="http://1.bp.blogspot.com/-q7Pn1k1jI-I/UJyZKN4z7JI/AAAAAAAANHY/Z8Ujd566vVQ/s1600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24" y="2780928"/>
            <a:ext cx="3692903" cy="20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ek.com/wp-content/uploads/2013/04/trevorgtav-59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25" y="886696"/>
            <a:ext cx="3644138" cy="20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edge-online.com/wp-content/uploads/edgeonline/2013/05/GTA-V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83008"/>
            <a:ext cx="3605758" cy="20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hlinkClick r:id="rId2"/>
              </a:rPr>
              <a:t>http://www.youtube.com/watch?v=OpvkN85xXV4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40" t="17241" r="34407" b="8000"/>
          <a:stretch/>
        </p:blipFill>
        <p:spPr>
          <a:xfrm>
            <a:off x="799232" y="1421830"/>
            <a:ext cx="7545536" cy="52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Other zones of social suspension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Extreme pornography – mediation of desire through harm and coercion (rape trade, cells), Japanese </a:t>
            </a:r>
            <a:r>
              <a:rPr lang="en-GB" i="1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Rapelay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game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Film – real and ‘real’ snuff movies – </a:t>
            </a:r>
            <a:r>
              <a:rPr lang="en-GB" i="1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Hostel, Saw, Vacancy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Ballard ‘elective psychopathologies’: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Individual desires, impulses and experimental perversities are re-aggregated through networks</a:t>
            </a:r>
          </a:p>
          <a:p>
            <a:pPr lvl="1"/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Conclusion</a:t>
            </a:r>
            <a:endParaRPr lang="en-AU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Spaces within certain videogames open possibilities for unchecked social exception; new forms of ‘camp’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A compulsive undertow of horror: Cultural contradictions of blasé attitude to death / ‘real’ and chilling representations. 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Media harnesses desires and experimental attitudes</a:t>
            </a:r>
            <a:endParaRPr lang="en-GB" sz="2400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>
              <a:lnSpc>
                <a:spcPct val="90000"/>
              </a:lnSpc>
            </a:pPr>
            <a:endParaRPr lang="en-GB" altLang="zh-CN" sz="2400" dirty="0" smtClean="0">
              <a:solidFill>
                <a:srgbClr val="FFFFFF"/>
              </a:solidFill>
              <a:latin typeface="+mn-lt"/>
              <a:ea typeface="宋体" pitchFamily="2" charset="-122"/>
              <a:cs typeface="Arabic Transparent" pitchFamily="2" charset="-78"/>
            </a:endParaRPr>
          </a:p>
          <a:p>
            <a:pPr>
              <a:lnSpc>
                <a:spcPct val="90000"/>
              </a:lnSpc>
            </a:pPr>
            <a:endParaRPr lang="en-AU" sz="2400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AU" sz="2400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r>
              <a:rPr lang="en-GB" dirty="0" smtClean="0">
                <a:solidFill>
                  <a:srgbClr val="FFFFFF"/>
                </a:solidFill>
                <a:latin typeface="+mn-lt"/>
              </a:rPr>
              <a:t>End</a:t>
            </a:r>
          </a:p>
          <a:p>
            <a:pPr>
              <a:buNone/>
            </a:pPr>
            <a:r>
              <a:rPr lang="en-GB" dirty="0" smtClean="0">
                <a:solidFill>
                  <a:srgbClr val="FFFFFF"/>
                </a:solidFill>
                <a:latin typeface="+mn-lt"/>
                <a:hlinkClick r:id="rId2"/>
              </a:rPr>
              <a:t>rowland.atkinson@york.ac.uk</a:t>
            </a:r>
            <a:r>
              <a:rPr lang="en-GB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GB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Aims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2936"/>
            <a:ext cx="8174712" cy="357646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To map the lure and cultural place of ‘murder games’: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Release of a publicly sanctioned conduct insider murder boxes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Facilitation </a:t>
            </a:r>
            <a:r>
              <a:rPr lang="en-GB" dirty="0" smtClean="0">
                <a:solidFill>
                  <a:srgbClr val="FFFFFF"/>
                </a:solidFill>
                <a:cs typeface="Arabic Transparent" pitchFamily="2" charset="-78"/>
              </a:rPr>
              <a:t>and draw 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of zones of social exception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cs typeface="Arabic Transparent" pitchFamily="2" charset="-78"/>
              </a:rPr>
              <a:t>Role of private experiences combined with mass cultural positioning</a:t>
            </a:r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 lvl="2"/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pic>
        <p:nvPicPr>
          <p:cNvPr id="1026" name="Picture 2" descr="http://www.gry-online.pl/galeria/filmy/960x540/540892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292"/>
            <a:ext cx="5055840" cy="28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00075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	As I broke into the sexual deviant night club and slowly crept up on unsuspecting leather face while he was taking a piss not caring about anything I got all excited that I was about to brutally murder him and half act it out on the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Wii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. Then with my motions matching those on the screen I bashed his head against the wall (a forward thrust of just the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Wiimote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) then knocked him down (a side swipe with the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Wiimote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) then picked up the Toilet Tank cover lid (a lifting motion with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Wiimote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and the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nunchuck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) and finally the bashing of his skull open with that lid (Violent downward trusts with the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Wiimote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and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nunchuck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)…..This game creates bloodlust and I almost understand it being banned at first and it still being banned in the UK. In closing I love this game (and by game I mean tool to vicariously act out secret desires)</a:t>
            </a:r>
          </a:p>
          <a:p>
            <a:pPr>
              <a:buFontTx/>
              <a:buNone/>
              <a:defRPr/>
            </a:pPr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Gamer review of Manhunt 2, 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  <a:hlinkClick r:id="rId2"/>
              </a:rPr>
              <a:t>www.gamefaqs.com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Stripping away the veneer or civility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‘</a:t>
            </a:r>
            <a:r>
              <a:rPr lang="en-GB" sz="30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Men are not gentle creatures…their </a:t>
            </a:r>
            <a:r>
              <a:rPr lang="en-GB" sz="3000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neighbor</a:t>
            </a:r>
            <a:r>
              <a:rPr lang="en-GB" sz="30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is for them not only a potential helper or sexual object, but also someone who tempts them to satisfy their aggressiveness on him…to humiliate him, to cause him pain, to torture and to kill him (</a:t>
            </a:r>
            <a:r>
              <a:rPr lang="en-GB" sz="28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Freud, </a:t>
            </a:r>
            <a:r>
              <a:rPr lang="en-GB" sz="30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Civilisation and its Discontents)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Gerhardt’s </a:t>
            </a:r>
            <a:r>
              <a:rPr lang="en-GB" i="1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Selfish Society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: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Capitalism produces social conditions of hardship and absence of warmth </a:t>
            </a:r>
          </a:p>
          <a:p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771525" y="28575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Models of media exposure and social impacts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>
          <a:xfrm>
            <a:off x="428596" y="1613603"/>
            <a:ext cx="8286808" cy="491174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Cultivation Theory focuses on ‘aggregate effects of massive and long-term exposure of publics to centrally produced, mass distributed media systems of stories’ (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Gerbner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et al. 1994)</a:t>
            </a:r>
          </a:p>
          <a:p>
            <a:pPr marL="342900" lvl="1" indent="-342900">
              <a:buFontTx/>
              <a:buChar char="•"/>
            </a:pPr>
            <a:r>
              <a:rPr lang="en-GB" sz="32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Effect of continued immersion in film, video games, news media, TV dramatisations</a:t>
            </a:r>
          </a:p>
          <a:p>
            <a:pPr marL="342900" lvl="1" indent="-342900">
              <a:buFontTx/>
              <a:buChar char="•"/>
            </a:pPr>
            <a:r>
              <a:rPr lang="en-GB" sz="32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What do we cultivate under conditions of bespoke media content?</a:t>
            </a:r>
          </a:p>
          <a:p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6072230" cy="32147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Torture, execution and political killings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Marketed aggression and machismo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Horror becomes a carnival for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>
                <a:solidFill>
                  <a:srgbClr val="FFFFFF"/>
                </a:solidFill>
                <a:cs typeface="Arabic Transparent" pitchFamily="2" charset="-78"/>
              </a:rPr>
              <a:t>	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the affluent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pic>
        <p:nvPicPr>
          <p:cNvPr id="43010" name="Picture 2" descr="http://mokkori.ocnk.net/data/mokkori/product/923d0e6e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2857500" cy="448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www.reviewjournal.com/lvrj_home/2003/Oct-26-Sun-2003/photos/bumf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3810000" cy="280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44696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rbel" pitchFamily="34" charset="0"/>
                <a:cs typeface="Arabic Transparent" pitchFamily="2" charset="-78"/>
              </a:rPr>
              <a:t>Bumfights</a:t>
            </a:r>
            <a:endParaRPr lang="en-GB" dirty="0" smtClean="0">
              <a:latin typeface="Corbel" pitchFamily="34" charset="0"/>
              <a:cs typeface="Arabic Transparent" pitchFamily="2" charset="-78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 closure – Torture in GTA 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86" t="18921" r="33934" b="18921"/>
          <a:stretch/>
        </p:blipFill>
        <p:spPr>
          <a:xfrm>
            <a:off x="39688" y="1518742"/>
            <a:ext cx="92170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oRussi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70" y="3031804"/>
            <a:ext cx="5143536" cy="289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No Russian         On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Wikileaks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from Iraq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>
              <a:buNone/>
            </a:pPr>
            <a:r>
              <a:rPr lang="en-GB" i="1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Call of Duty: Modern Warfare</a:t>
            </a: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56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	…it instantly reminded me of a videogame, specifically the game that currently sits inside my 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Wii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- </a:t>
            </a:r>
            <a:r>
              <a:rPr lang="en-GB" i="1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Call of Duty: Modern Warfare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. If you're unfamiliar, or prefer not to spend your spare time sniping imaginary terrorists…your job is to kill everything that moves. </a:t>
            </a:r>
          </a:p>
          <a:p>
            <a:pPr>
              <a:buNone/>
            </a:pPr>
            <a:endParaRPr lang="en-GB" dirty="0" smtClean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  <a:p>
            <a:pPr>
              <a:buNone/>
            </a:pPr>
            <a:r>
              <a:rPr lang="en-GB" sz="17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        Douglas </a:t>
            </a:r>
            <a:r>
              <a:rPr lang="en-GB" sz="1700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Haddow</a:t>
            </a:r>
            <a:r>
              <a:rPr lang="en-GB" sz="17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guardian.co.uk, 7 April 2010</a:t>
            </a:r>
            <a:endParaRPr lang="en-GB" sz="1700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5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hitmangame.info/hitman_sillent_assas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3200400" cy="499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The murder game</a:t>
            </a:r>
            <a:endParaRPr lang="en-GB" sz="4000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554356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A focus on planned killing i.e. distinct from ‘shoot-</a:t>
            </a:r>
            <a:r>
              <a:rPr lang="en-GB" dirty="0" err="1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em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 ups’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Suspension of social physics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Cathartic space: Release of desire and rage</a:t>
            </a:r>
          </a:p>
          <a:p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Murder box: 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All is permitted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Narrative impels subjugation and complete destruction of others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latin typeface="+mn-lt"/>
                <a:cs typeface="Arabic Transparent" pitchFamily="2" charset="-78"/>
              </a:rPr>
              <a:t>Private screen space permitted by new ICTs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  <a:cs typeface="Arabic Transparent" pitchFamily="2" charset="-78"/>
              </a:rPr>
              <a:t>Films, tourism, games, pornography</a:t>
            </a:r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  <a:latin typeface="+mn-lt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426" name="Picture 2" descr="http://joystick101.org/blog/wp-content/uploads/2007/08/fai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"/>
            <a:ext cx="4764054" cy="357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16632"/>
            <a:ext cx="489675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supercheats.com/guides/files/guid/bioshock/1-splic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452178"/>
            <a:ext cx="5683960" cy="426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D0D0D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B2B2B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2879</TotalTime>
  <Words>571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Inside the murder box</vt:lpstr>
      <vt:lpstr>Aims</vt:lpstr>
      <vt:lpstr>Stripping away the veneer or civility</vt:lpstr>
      <vt:lpstr>Models of media exposure and social impacts</vt:lpstr>
      <vt:lpstr>PowerPoint Presentation</vt:lpstr>
      <vt:lpstr>Script closure – Torture in GTA V</vt:lpstr>
      <vt:lpstr>No Russian         On Wikileaks from Iraq</vt:lpstr>
      <vt:lpstr>The murder game</vt:lpstr>
      <vt:lpstr>PowerPoint Presentation</vt:lpstr>
      <vt:lpstr>Manhunting</vt:lpstr>
      <vt:lpstr>PowerPoint Presentation</vt:lpstr>
      <vt:lpstr>PowerPoint Presentation</vt:lpstr>
      <vt:lpstr>PowerPoint Presentation</vt:lpstr>
      <vt:lpstr>A morbid space - sandboxes of exception</vt:lpstr>
      <vt:lpstr>Inside the murder box</vt:lpstr>
      <vt:lpstr>http://www.youtube.com/watch?v=OpvkN85xXV4</vt:lpstr>
      <vt:lpstr>Other zones of social suspension</vt:lpstr>
      <vt:lpstr>Conclusion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ra530</dc:creator>
  <cp:lastModifiedBy>Ruth Penfold-Mounce</cp:lastModifiedBy>
  <cp:revision>181</cp:revision>
  <dcterms:created xsi:type="dcterms:W3CDTF">2010-01-25T14:23:35Z</dcterms:created>
  <dcterms:modified xsi:type="dcterms:W3CDTF">2014-01-08T15:46:34Z</dcterms:modified>
</cp:coreProperties>
</file>